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0" r:id="rId3"/>
    <p:sldId id="261" r:id="rId4"/>
    <p:sldId id="262" r:id="rId5"/>
    <p:sldId id="35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50" r:id="rId38"/>
    <p:sldId id="351" r:id="rId39"/>
    <p:sldId id="294" r:id="rId40"/>
    <p:sldId id="295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49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53" r:id="rId77"/>
    <p:sldId id="335" r:id="rId78"/>
    <p:sldId id="336" r:id="rId79"/>
    <p:sldId id="337" r:id="rId80"/>
    <p:sldId id="338" r:id="rId81"/>
    <p:sldId id="339" r:id="rId82"/>
    <p:sldId id="354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>
      <p:cViewPr varScale="1">
        <p:scale>
          <a:sx n="84" d="100"/>
          <a:sy n="84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4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CC09DAF-B9A1-4949-853A-6043A260C2F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819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16E587-1BC3-4FFF-982D-45B2F4AA553A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7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B24D21-DB0A-404B-A408-3C7C170A31E7}" type="slidenum">
              <a:rPr lang="en-US" altLang="en-US" sz="1200" smtClean="0"/>
              <a:pPr/>
              <a:t>36</a:t>
            </a:fld>
            <a:endParaRPr lang="en-US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0B9A8-846F-4122-AFEC-5F66D4D7CDC0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30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8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10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B759-FCF8-448F-BA97-A09968C0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68DEE-9610-46CB-995C-8D05DF122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9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82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77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36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18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eg"/><Relationship Id="rId4" Type="http://schemas.openxmlformats.org/officeDocument/2006/relationships/image" Target="../media/image3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9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4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0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5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success1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w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5589588"/>
            <a:ext cx="7847012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Taking Notes, Writing and Speaking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25488" y="6210300"/>
            <a:ext cx="2590800" cy="647700"/>
          </a:xfrm>
        </p:spPr>
        <p:txBody>
          <a:bodyPr/>
          <a:lstStyle/>
          <a:p>
            <a:r>
              <a:rPr lang="en-US" altLang="en-US"/>
              <a:t>Chapter 7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416800" cy="3886200"/>
          </a:xfrm>
        </p:spPr>
        <p:txBody>
          <a:bodyPr/>
          <a:lstStyle/>
          <a:p>
            <a:pPr>
              <a:defRPr/>
            </a:pPr>
            <a:r>
              <a:rPr lang="en-US"/>
              <a:t>Distinguish between listening and hearing.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2112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Hearing is done with the ears.</a:t>
            </a:r>
          </a:p>
        </p:txBody>
      </p:sp>
      <p:pic>
        <p:nvPicPr>
          <p:cNvPr id="12291" name="Picture 10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469582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Listening is done with the mind.</a:t>
            </a:r>
          </a:p>
        </p:txBody>
      </p:sp>
      <p:pic>
        <p:nvPicPr>
          <p:cNvPr id="133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1326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657600"/>
            <a:ext cx="7762875" cy="4181475"/>
          </a:xfrm>
        </p:spPr>
        <p:txBody>
          <a:bodyPr/>
          <a:lstStyle/>
          <a:p>
            <a:pPr>
              <a:defRPr/>
            </a:pPr>
            <a:r>
              <a:rPr lang="en-US"/>
              <a:t>Ask yourself questions</a:t>
            </a:r>
          </a:p>
          <a:p>
            <a:pPr lvl="1">
              <a:defRPr/>
            </a:pPr>
            <a:r>
              <a:rPr lang="en-US"/>
              <a:t>Why is she saying that?</a:t>
            </a:r>
          </a:p>
          <a:p>
            <a:pPr lvl="1">
              <a:defRPr/>
            </a:pPr>
            <a:r>
              <a:rPr lang="en-US"/>
              <a:t>What does he mean?</a:t>
            </a:r>
          </a:p>
          <a:p>
            <a:pPr lvl="1">
              <a:defRPr/>
            </a:pPr>
            <a:r>
              <a:rPr lang="en-US"/>
              <a:t>What is the main point?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62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312420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STAY AWAKE!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8300"/>
            <a:ext cx="7416800" cy="4078287"/>
          </a:xfrm>
        </p:spPr>
        <p:txBody>
          <a:bodyPr/>
          <a:lstStyle/>
          <a:p>
            <a:pPr>
              <a:defRPr/>
            </a:pPr>
            <a:r>
              <a:rPr lang="en-US" dirty="0"/>
              <a:t>Take notes</a:t>
            </a:r>
          </a:p>
          <a:p>
            <a:pPr>
              <a:defRPr/>
            </a:pPr>
            <a:r>
              <a:rPr lang="en-US" dirty="0"/>
              <a:t>The act of writing</a:t>
            </a:r>
            <a:br>
              <a:rPr lang="en-US" dirty="0"/>
            </a:br>
            <a:r>
              <a:rPr lang="en-US" dirty="0"/>
              <a:t> keeps you physically</a:t>
            </a:r>
            <a:br>
              <a:rPr lang="en-US" dirty="0"/>
            </a:br>
            <a:r>
              <a:rPr lang="en-US" dirty="0"/>
              <a:t> and mentally alert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335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 open to different viewpoints and new ideas.</a:t>
            </a:r>
          </a:p>
        </p:txBody>
      </p:sp>
      <p:pic>
        <p:nvPicPr>
          <p:cNvPr id="196627" name="Picture 19" descr="http://cdn1.theodysseyonline.com/files/2015/09/21/635783956857036152-189341139_Screen%20Shot%202015-09-20%20at%209.27.36%20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0"/>
            <a:ext cx="23717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for note taking.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1369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Have the proper materials.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16800" cy="4343400"/>
          </a:xfrm>
        </p:spPr>
        <p:txBody>
          <a:bodyPr/>
          <a:lstStyle/>
          <a:p>
            <a:pPr>
              <a:defRPr/>
            </a:pPr>
            <a:r>
              <a:rPr lang="en-US"/>
              <a:t>Three ring binder</a:t>
            </a:r>
          </a:p>
          <a:p>
            <a:pPr>
              <a:defRPr/>
            </a:pPr>
            <a:r>
              <a:rPr lang="en-US"/>
              <a:t>Notebook paper</a:t>
            </a:r>
          </a:p>
          <a:p>
            <a:pPr>
              <a:defRPr/>
            </a:pPr>
            <a:r>
              <a:rPr lang="en-US"/>
              <a:t>Pen </a:t>
            </a:r>
          </a:p>
          <a:p>
            <a:pPr>
              <a:defRPr/>
            </a:pPr>
            <a:r>
              <a:rPr lang="en-US"/>
              <a:t>Highlighter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514850" y="2590800"/>
          <a:ext cx="2728913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3" imgW="1833327" imgH="1874067" progId="MS_ClipArt_Gallery.2">
                  <p:embed/>
                </p:oleObj>
              </mc:Choice>
              <mc:Fallback>
                <p:oleObj name="Clip" r:id="rId3" imgW="1833327" imgH="1874067" progId="MS_ClipArt_Gallery.2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90800"/>
                        <a:ext cx="2728913" cy="278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the calendar and syllabus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What topic is being discussed?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Read the text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27200"/>
            <a:ext cx="7416800" cy="4140200"/>
          </a:xfrm>
        </p:spPr>
        <p:txBody>
          <a:bodyPr/>
          <a:lstStyle/>
          <a:p>
            <a:pPr>
              <a:defRPr/>
            </a:pPr>
            <a:r>
              <a:rPr lang="en-US" dirty="0"/>
              <a:t>Find the main ideas</a:t>
            </a:r>
          </a:p>
          <a:p>
            <a:pPr>
              <a:defRPr/>
            </a:pPr>
            <a:r>
              <a:rPr lang="en-US" dirty="0"/>
              <a:t>Be familiar with</a:t>
            </a:r>
            <a:br>
              <a:rPr lang="en-US" dirty="0"/>
            </a:br>
            <a:r>
              <a:rPr lang="en-US" dirty="0"/>
              <a:t>the topic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048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3733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MEMORY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3749675" cy="112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READING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4114800" y="4572000"/>
            <a:ext cx="44196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NOTES </a:t>
            </a:r>
          </a:p>
        </p:txBody>
      </p:sp>
      <p:graphicFrame>
        <p:nvGraphicFramePr>
          <p:cNvPr id="189440" name="Object 0"/>
          <p:cNvGraphicFramePr>
            <a:graphicFrameLocks noChangeAspect="1"/>
          </p:cNvGraphicFramePr>
          <p:nvPr/>
        </p:nvGraphicFramePr>
        <p:xfrm>
          <a:off x="838200" y="3352800"/>
          <a:ext cx="25908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18944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2590800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These Are Related: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05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   What to write down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124200"/>
            <a:ext cx="7772400" cy="2286000"/>
          </a:xfrm>
        </p:spPr>
        <p:txBody>
          <a:bodyPr/>
          <a:lstStyle/>
          <a:p>
            <a:pPr>
              <a:defRPr/>
            </a:pPr>
            <a:r>
              <a:rPr lang="en-US" dirty="0"/>
              <a:t>Focus on the main ideas.</a:t>
            </a:r>
          </a:p>
          <a:p>
            <a:pPr>
              <a:defRPr/>
            </a:pPr>
            <a:r>
              <a:rPr lang="en-US" dirty="0"/>
              <a:t>Write supporting details as you have time.</a:t>
            </a:r>
          </a:p>
          <a:p>
            <a:pPr>
              <a:defRPr/>
            </a:pPr>
            <a:r>
              <a:rPr lang="en-US" dirty="0"/>
              <a:t>Watch for verbal signals.</a:t>
            </a:r>
          </a:p>
        </p:txBody>
      </p:sp>
      <p:graphicFrame>
        <p:nvGraphicFramePr>
          <p:cNvPr id="2150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7389"/>
              </p:ext>
            </p:extLst>
          </p:nvPr>
        </p:nvGraphicFramePr>
        <p:xfrm>
          <a:off x="5638800" y="1447800"/>
          <a:ext cx="30480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2150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3048000" cy="1276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Signal words point the way.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03520"/>
            <a:ext cx="3877326" cy="428456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1149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Example Words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6657" y="2418556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To illustrate</a:t>
            </a:r>
          </a:p>
          <a:p>
            <a:pPr>
              <a:defRPr/>
            </a:pPr>
            <a:r>
              <a:rPr lang="en-US" dirty="0"/>
              <a:t>For example</a:t>
            </a:r>
          </a:p>
          <a:p>
            <a:pPr>
              <a:defRPr/>
            </a:pPr>
            <a:r>
              <a:rPr lang="en-US" dirty="0"/>
              <a:t>For instance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5057" y="2400971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example.  Write it down.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719" y="1350107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Addition Words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2842" y="2362200"/>
            <a:ext cx="3632200" cy="2659795"/>
          </a:xfrm>
        </p:spPr>
        <p:txBody>
          <a:bodyPr/>
          <a:lstStyle/>
          <a:p>
            <a:pPr>
              <a:defRPr/>
            </a:pPr>
            <a:r>
              <a:rPr lang="en-US" dirty="0"/>
              <a:t>In addition</a:t>
            </a:r>
          </a:p>
          <a:p>
            <a:pPr>
              <a:defRPr/>
            </a:pPr>
            <a:r>
              <a:rPr lang="en-US" dirty="0"/>
              <a:t>Also</a:t>
            </a:r>
          </a:p>
          <a:p>
            <a:pPr>
              <a:defRPr/>
            </a:pPr>
            <a:r>
              <a:rPr lang="en-US" dirty="0"/>
              <a:t>Furthermore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95042" y="2209800"/>
            <a:ext cx="3632200" cy="24780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another main idea.  Write it down too.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Enumeration Words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3632200" cy="2249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five steps</a:t>
            </a:r>
          </a:p>
          <a:p>
            <a:pPr>
              <a:defRPr/>
            </a:pPr>
            <a:r>
              <a:rPr lang="en-US" dirty="0"/>
              <a:t>First, second, third</a:t>
            </a:r>
          </a:p>
          <a:p>
            <a:pPr>
              <a:defRPr/>
            </a:pPr>
            <a:r>
              <a:rPr lang="en-US" dirty="0"/>
              <a:t>Next 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438400"/>
            <a:ext cx="3632200" cy="32035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list.  Organize your notes and write down the items in the list.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04" y="1346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Time Words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68704" y="22860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Before, after</a:t>
            </a:r>
          </a:p>
          <a:p>
            <a:pPr>
              <a:defRPr/>
            </a:pPr>
            <a:r>
              <a:rPr lang="en-US" dirty="0"/>
              <a:t>Formerly</a:t>
            </a:r>
          </a:p>
          <a:p>
            <a:pPr>
              <a:defRPr/>
            </a:pPr>
            <a:r>
              <a:rPr lang="en-US" dirty="0"/>
              <a:t>Subsequently</a:t>
            </a:r>
          </a:p>
          <a:p>
            <a:pPr>
              <a:defRPr/>
            </a:pPr>
            <a:r>
              <a:rPr lang="en-US" dirty="0"/>
              <a:t>Prior</a:t>
            </a:r>
          </a:p>
          <a:p>
            <a:pPr>
              <a:defRPr/>
            </a:pPr>
            <a:r>
              <a:rPr lang="en-US" dirty="0"/>
              <a:t>Meanwhile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00904" y="2286000"/>
            <a:ext cx="36322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Hmm! Here comes a time relationship.  What comes first and what happens next.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6169" y="124985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Cause and Effect Words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57400"/>
            <a:ext cx="36322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Therefore</a:t>
            </a:r>
          </a:p>
          <a:p>
            <a:pPr>
              <a:defRPr/>
            </a:pPr>
            <a:r>
              <a:rPr lang="en-US" dirty="0"/>
              <a:t>As a result</a:t>
            </a:r>
          </a:p>
          <a:p>
            <a:pPr>
              <a:defRPr/>
            </a:pPr>
            <a:r>
              <a:rPr lang="en-US" dirty="0"/>
              <a:t>If. . . .then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0769" y="206326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cause and effect.  Write the labels “cause” and “effect” in your notes and get these ideas in your notes.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Definition Words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514600"/>
            <a:ext cx="36322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In other words</a:t>
            </a:r>
          </a:p>
          <a:p>
            <a:pPr>
              <a:defRPr/>
            </a:pPr>
            <a:r>
              <a:rPr lang="en-US" dirty="0"/>
              <a:t>It simply means</a:t>
            </a:r>
          </a:p>
          <a:p>
            <a:pPr>
              <a:defRPr/>
            </a:pPr>
            <a:r>
              <a:rPr lang="en-US" dirty="0"/>
              <a:t>That is</a:t>
            </a:r>
          </a:p>
          <a:p>
            <a:pPr>
              <a:defRPr/>
            </a:pPr>
            <a:r>
              <a:rPr lang="en-US" dirty="0"/>
              <a:t>In essence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03334" y="2485292"/>
            <a:ext cx="36322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 definition.  Label it “</a:t>
            </a:r>
            <a:r>
              <a:rPr lang="en-US" dirty="0" err="1"/>
              <a:t>def</a:t>
            </a:r>
            <a:r>
              <a:rPr lang="en-US" dirty="0"/>
              <a:t>” and write down the definition.  Test questions are often based on definitions.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Swivel Words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488" y="2133600"/>
            <a:ext cx="3632200" cy="2401887"/>
          </a:xfrm>
        </p:spPr>
        <p:txBody>
          <a:bodyPr/>
          <a:lstStyle/>
          <a:p>
            <a:pPr>
              <a:defRPr/>
            </a:pPr>
            <a:r>
              <a:rPr lang="en-US" dirty="0"/>
              <a:t>However</a:t>
            </a:r>
          </a:p>
          <a:p>
            <a:pPr>
              <a:defRPr/>
            </a:pPr>
            <a:r>
              <a:rPr lang="en-US" dirty="0"/>
              <a:t>Nevertheless</a:t>
            </a:r>
          </a:p>
          <a:p>
            <a:pPr>
              <a:defRPr/>
            </a:pPr>
            <a:r>
              <a:rPr lang="en-US" dirty="0"/>
              <a:t>Yes, but</a:t>
            </a:r>
          </a:p>
          <a:p>
            <a:pPr>
              <a:defRPr/>
            </a:pPr>
            <a:r>
              <a:rPr lang="en-US" dirty="0"/>
              <a:t>Still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133600"/>
            <a:ext cx="3632200" cy="3051174"/>
          </a:xfrm>
        </p:spPr>
        <p:txBody>
          <a:bodyPr/>
          <a:lstStyle/>
          <a:p>
            <a:pPr>
              <a:defRPr/>
            </a:pPr>
            <a:r>
              <a:rPr lang="en-US" dirty="0"/>
              <a:t>Here comes an exception or qualifying remark.  Put this in your notes.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6981" y="1574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Compare and Contrast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819400"/>
            <a:ext cx="3632200" cy="1868487"/>
          </a:xfrm>
        </p:spPr>
        <p:txBody>
          <a:bodyPr/>
          <a:lstStyle/>
          <a:p>
            <a:pPr>
              <a:defRPr/>
            </a:pPr>
            <a:r>
              <a:rPr lang="en-US" dirty="0"/>
              <a:t>Similarly</a:t>
            </a:r>
          </a:p>
          <a:p>
            <a:pPr>
              <a:defRPr/>
            </a:pPr>
            <a:r>
              <a:rPr lang="en-US" dirty="0"/>
              <a:t>Likewise</a:t>
            </a:r>
          </a:p>
          <a:p>
            <a:pPr>
              <a:defRPr/>
            </a:pPr>
            <a:r>
              <a:rPr lang="en-US" dirty="0"/>
              <a:t>In contrast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350" y="2819400"/>
            <a:ext cx="36322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Write the similarities and differences in your notes.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take notes?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244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Summary Words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590800"/>
            <a:ext cx="3632200" cy="1944687"/>
          </a:xfrm>
        </p:spPr>
        <p:txBody>
          <a:bodyPr/>
          <a:lstStyle/>
          <a:p>
            <a:pPr>
              <a:defRPr/>
            </a:pPr>
            <a:r>
              <a:rPr lang="en-US" dirty="0"/>
              <a:t>In conclusion</a:t>
            </a:r>
          </a:p>
          <a:p>
            <a:pPr>
              <a:defRPr/>
            </a:pPr>
            <a:r>
              <a:rPr lang="en-US" dirty="0"/>
              <a:t>To sum up</a:t>
            </a:r>
          </a:p>
          <a:p>
            <a:pPr>
              <a:defRPr/>
            </a:pPr>
            <a:r>
              <a:rPr lang="en-US" dirty="0"/>
              <a:t>In a nutshell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614246"/>
            <a:ext cx="3632200" cy="3240087"/>
          </a:xfrm>
        </p:spPr>
        <p:txBody>
          <a:bodyPr/>
          <a:lstStyle/>
          <a:p>
            <a:pPr>
              <a:defRPr/>
            </a:pPr>
            <a:r>
              <a:rPr lang="en-US" dirty="0"/>
              <a:t>Great! This is the end.  I’ll try to write the summary word for word to make sure I have the most important ideas.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5258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Test Words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21458" y="2514600"/>
            <a:ext cx="36322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is important.</a:t>
            </a:r>
          </a:p>
          <a:p>
            <a:pPr>
              <a:defRPr/>
            </a:pPr>
            <a:r>
              <a:rPr lang="en-US" dirty="0"/>
              <a:t>Remember this.</a:t>
            </a:r>
          </a:p>
          <a:p>
            <a:pPr>
              <a:defRPr/>
            </a:pPr>
            <a:r>
              <a:rPr lang="en-US" dirty="0"/>
              <a:t>You’ll see this again</a:t>
            </a:r>
          </a:p>
          <a:p>
            <a:pPr>
              <a:defRPr/>
            </a:pPr>
            <a:r>
              <a:rPr lang="en-US" dirty="0"/>
              <a:t>You might want to study this for the test.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514600"/>
            <a:ext cx="3632200" cy="2325687"/>
          </a:xfrm>
        </p:spPr>
        <p:txBody>
          <a:bodyPr/>
          <a:lstStyle/>
          <a:p>
            <a:pPr>
              <a:defRPr/>
            </a:pPr>
            <a:r>
              <a:rPr lang="en-US" dirty="0"/>
              <a:t>This will be on the test.  Make sure to know this.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794301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Nonverbal Signals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4108" y="1664494"/>
            <a:ext cx="7416800" cy="4736306"/>
          </a:xfrm>
        </p:spPr>
        <p:txBody>
          <a:bodyPr/>
          <a:lstStyle/>
          <a:p>
            <a:pPr>
              <a:defRPr/>
            </a:pPr>
            <a:r>
              <a:rPr lang="en-US" dirty="0"/>
              <a:t>Visually presented material</a:t>
            </a:r>
          </a:p>
          <a:p>
            <a:pPr>
              <a:defRPr/>
            </a:pPr>
            <a:r>
              <a:rPr lang="en-US" dirty="0"/>
              <a:t>Handouts</a:t>
            </a:r>
          </a:p>
          <a:p>
            <a:pPr>
              <a:defRPr/>
            </a:pPr>
            <a:r>
              <a:rPr lang="en-US" dirty="0"/>
              <a:t>Write down 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whatever is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written on the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    board </a:t>
            </a:r>
          </a:p>
        </p:txBody>
      </p:sp>
      <p:graphicFrame>
        <p:nvGraphicFramePr>
          <p:cNvPr id="3379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60050"/>
              </p:ext>
            </p:extLst>
          </p:nvPr>
        </p:nvGraphicFramePr>
        <p:xfrm>
          <a:off x="3810000" y="2286000"/>
          <a:ext cx="4267200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3" imgW="2228661" imgH="2020432" progId="MS_ClipArt_Gallery.2">
                  <p:embed/>
                </p:oleObj>
              </mc:Choice>
              <mc:Fallback>
                <p:oleObj name="Clip" r:id="rId3" imgW="2228661" imgH="2020432" progId="MS_ClipArt_Gallery.2">
                  <p:embed/>
                  <p:pic>
                    <p:nvPicPr>
                      <p:cNvPr id="3379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4267200" cy="386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Note Taking Systems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5700"/>
            <a:ext cx="1828800" cy="136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nd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078719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67200"/>
            <a:ext cx="1483936" cy="1402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The Cornell Format</a:t>
            </a:r>
            <a:endParaRPr lang="en-US" sz="3200"/>
          </a:p>
        </p:txBody>
      </p:sp>
      <p:grpSp>
        <p:nvGrpSpPr>
          <p:cNvPr id="35843" name="Group 1027"/>
          <p:cNvGrpSpPr>
            <a:grpSpLocks/>
          </p:cNvGrpSpPr>
          <p:nvPr/>
        </p:nvGrpSpPr>
        <p:grpSpPr bwMode="auto">
          <a:xfrm>
            <a:off x="2438400" y="2057400"/>
            <a:ext cx="5943600" cy="3886200"/>
            <a:chOff x="676" y="1108"/>
            <a:chExt cx="4600" cy="2680"/>
          </a:xfrm>
        </p:grpSpPr>
        <p:sp>
          <p:nvSpPr>
            <p:cNvPr id="35847" name="Rectangle 1028"/>
            <p:cNvSpPr>
              <a:spLocks noChangeArrowheads="1"/>
            </p:cNvSpPr>
            <p:nvPr/>
          </p:nvSpPr>
          <p:spPr bwMode="auto">
            <a:xfrm>
              <a:off x="676" y="1108"/>
              <a:ext cx="4600" cy="2680"/>
            </a:xfrm>
            <a:prstGeom prst="rect">
              <a:avLst/>
            </a:prstGeom>
            <a:solidFill>
              <a:srgbClr val="FCF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CECECE"/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848" name="Line 1029"/>
            <p:cNvSpPr>
              <a:spLocks noChangeShapeType="1"/>
            </p:cNvSpPr>
            <p:nvPr/>
          </p:nvSpPr>
          <p:spPr bwMode="auto">
            <a:xfrm>
              <a:off x="681" y="15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1030"/>
            <p:cNvSpPr>
              <a:spLocks noChangeShapeType="1"/>
            </p:cNvSpPr>
            <p:nvPr/>
          </p:nvSpPr>
          <p:spPr bwMode="auto">
            <a:xfrm>
              <a:off x="681" y="34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1031"/>
            <p:cNvSpPr>
              <a:spLocks noChangeShapeType="1"/>
            </p:cNvSpPr>
            <p:nvPr/>
          </p:nvSpPr>
          <p:spPr bwMode="auto">
            <a:xfrm>
              <a:off x="681" y="17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1032"/>
            <p:cNvSpPr>
              <a:spLocks noChangeShapeType="1"/>
            </p:cNvSpPr>
            <p:nvPr/>
          </p:nvSpPr>
          <p:spPr bwMode="auto">
            <a:xfrm>
              <a:off x="681" y="32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Line 1033"/>
            <p:cNvSpPr>
              <a:spLocks noChangeShapeType="1"/>
            </p:cNvSpPr>
            <p:nvPr/>
          </p:nvSpPr>
          <p:spPr bwMode="auto">
            <a:xfrm>
              <a:off x="681" y="297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Line 1034"/>
            <p:cNvSpPr>
              <a:spLocks noChangeShapeType="1"/>
            </p:cNvSpPr>
            <p:nvPr/>
          </p:nvSpPr>
          <p:spPr bwMode="auto">
            <a:xfrm>
              <a:off x="681" y="201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Line 1035"/>
            <p:cNvSpPr>
              <a:spLocks noChangeShapeType="1"/>
            </p:cNvSpPr>
            <p:nvPr/>
          </p:nvSpPr>
          <p:spPr bwMode="auto">
            <a:xfrm>
              <a:off x="679" y="225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036"/>
            <p:cNvSpPr>
              <a:spLocks noChangeShapeType="1"/>
            </p:cNvSpPr>
            <p:nvPr/>
          </p:nvSpPr>
          <p:spPr bwMode="auto">
            <a:xfrm>
              <a:off x="681" y="24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037"/>
            <p:cNvSpPr>
              <a:spLocks noChangeShapeType="1"/>
            </p:cNvSpPr>
            <p:nvPr/>
          </p:nvSpPr>
          <p:spPr bwMode="auto">
            <a:xfrm>
              <a:off x="681" y="273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1038"/>
            <p:cNvSpPr>
              <a:spLocks noChangeShapeType="1"/>
            </p:cNvSpPr>
            <p:nvPr/>
          </p:nvSpPr>
          <p:spPr bwMode="auto">
            <a:xfrm>
              <a:off x="681" y="3696"/>
              <a:ext cx="459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Line 1039"/>
            <p:cNvSpPr>
              <a:spLocks noChangeShapeType="1"/>
            </p:cNvSpPr>
            <p:nvPr/>
          </p:nvSpPr>
          <p:spPr bwMode="auto">
            <a:xfrm>
              <a:off x="1872" y="1137"/>
              <a:ext cx="0" cy="2623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040"/>
            <p:cNvSpPr>
              <a:spLocks noChangeArrowheads="1"/>
            </p:cNvSpPr>
            <p:nvPr/>
          </p:nvSpPr>
          <p:spPr bwMode="auto">
            <a:xfrm>
              <a:off x="759" y="1130"/>
              <a:ext cx="114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2 1/2</a:t>
              </a:r>
              <a:r>
                <a:rPr lang="en-US" altLang="en-US" sz="1800" b="1" dirty="0">
                  <a:solidFill>
                    <a:schemeClr val="accent2"/>
                  </a:solidFill>
                  <a:latin typeface="Arial" charset="0"/>
                </a:rPr>
                <a:t> </a:t>
              </a:r>
              <a:r>
                <a:rPr lang="en-US" altLang="en-US" sz="1800" b="1" dirty="0">
                  <a:solidFill>
                    <a:srgbClr val="A50021"/>
                  </a:solidFill>
                  <a:latin typeface="Arial" charset="0"/>
                </a:rPr>
                <a:t>inches</a:t>
              </a:r>
              <a:endParaRPr lang="en-US" altLang="en-US" sz="1800" b="1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0" name="Rectangle 1041"/>
            <p:cNvSpPr>
              <a:spLocks noChangeArrowheads="1"/>
            </p:cNvSpPr>
            <p:nvPr/>
          </p:nvSpPr>
          <p:spPr bwMode="auto">
            <a:xfrm>
              <a:off x="2974" y="1134"/>
              <a:ext cx="84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A50021"/>
                  </a:solidFill>
                  <a:latin typeface="Arial" charset="0"/>
                </a:rPr>
                <a:t>6 inches</a:t>
              </a:r>
              <a:endParaRPr lang="en-US" altLang="en-U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5861" name="Line 1042"/>
            <p:cNvSpPr>
              <a:spLocks noChangeShapeType="1"/>
            </p:cNvSpPr>
            <p:nvPr/>
          </p:nvSpPr>
          <p:spPr bwMode="auto">
            <a:xfrm>
              <a:off x="681" y="1344"/>
              <a:ext cx="1183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043"/>
            <p:cNvSpPr>
              <a:spLocks noChangeShapeType="1"/>
            </p:cNvSpPr>
            <p:nvPr/>
          </p:nvSpPr>
          <p:spPr bwMode="auto">
            <a:xfrm>
              <a:off x="1881" y="1344"/>
              <a:ext cx="3391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4" name="Text Box 1044"/>
          <p:cNvSpPr txBox="1">
            <a:spLocks noChangeArrowheads="1"/>
          </p:cNvSpPr>
          <p:nvPr/>
        </p:nvSpPr>
        <p:spPr bwMode="auto">
          <a:xfrm>
            <a:off x="381000" y="2590800"/>
            <a:ext cx="1506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latin typeface="Arial" charset="0"/>
              </a:rPr>
              <a:t>RECALL</a:t>
            </a:r>
          </a:p>
          <a:p>
            <a:r>
              <a:rPr lang="en-US" altLang="en-US">
                <a:latin typeface="Arial" charset="0"/>
              </a:rPr>
              <a:t>COLUMN</a:t>
            </a:r>
          </a:p>
        </p:txBody>
      </p:sp>
      <p:sp>
        <p:nvSpPr>
          <p:cNvPr id="35845" name="Text Box 1045"/>
          <p:cNvSpPr txBox="1">
            <a:spLocks noChangeArrowheads="1"/>
          </p:cNvSpPr>
          <p:nvPr/>
        </p:nvSpPr>
        <p:spPr bwMode="auto">
          <a:xfrm>
            <a:off x="304800" y="3732213"/>
            <a:ext cx="20843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QUESTIONS</a:t>
            </a:r>
          </a:p>
          <a:p>
            <a:pPr>
              <a:buFontTx/>
              <a:buChar char="•"/>
            </a:pPr>
            <a:r>
              <a:rPr lang="en-US" altLang="en-US">
                <a:latin typeface="Arial" charset="0"/>
              </a:rPr>
              <a:t>OUTLINE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35846" name="Text Box 1046"/>
          <p:cNvSpPr txBox="1">
            <a:spLocks noChangeArrowheads="1"/>
          </p:cNvSpPr>
          <p:nvPr/>
        </p:nvSpPr>
        <p:spPr bwMode="auto">
          <a:xfrm>
            <a:off x="4175125" y="2630488"/>
            <a:ext cx="3735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TAKE NOTES HERE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INDENT FOR MINOR</a:t>
            </a: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             POINTS</a:t>
            </a:r>
          </a:p>
          <a:p>
            <a:endParaRPr lang="en-US" altLang="en-US">
              <a:solidFill>
                <a:schemeClr val="bg2"/>
              </a:solidFill>
              <a:latin typeface="Arial" charset="0"/>
            </a:endParaRPr>
          </a:p>
          <a:p>
            <a:r>
              <a:rPr lang="en-US" altLang="en-US">
                <a:solidFill>
                  <a:schemeClr val="bg2"/>
                </a:solidFill>
                <a:latin typeface="Arial" charset="0"/>
              </a:rPr>
              <a:t>MAJOR POINTS</a:t>
            </a: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in the Cornell Format</a:t>
            </a:r>
          </a:p>
        </p:txBody>
      </p:sp>
      <p:pic>
        <p:nvPicPr>
          <p:cNvPr id="4" name="Picture 2" descr="Image result for noteta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573599" cy="158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defRPr/>
            </a:pPr>
            <a:r>
              <a:rPr lang="en-US"/>
              <a:t>Create a Mind Map</a:t>
            </a:r>
            <a:endParaRPr lang="en-US" sz="4000" i="1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447800" y="1676400"/>
            <a:ext cx="6997700" cy="3949700"/>
            <a:chOff x="820" y="1276"/>
            <a:chExt cx="4408" cy="2488"/>
          </a:xfrm>
        </p:grpSpPr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V="1">
              <a:off x="1713" y="2081"/>
              <a:ext cx="367" cy="73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 flipV="1">
              <a:off x="1761" y="1985"/>
              <a:ext cx="175" cy="15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3600" y="2913"/>
              <a:ext cx="0" cy="22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 flipV="1">
              <a:off x="4209" y="2033"/>
              <a:ext cx="127" cy="2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2769" y="2049"/>
              <a:ext cx="175" cy="12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665" y="1569"/>
              <a:ext cx="271" cy="79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0"/>
            <p:cNvSpPr>
              <a:spLocks noChangeArrowheads="1"/>
            </p:cNvSpPr>
            <p:nvPr/>
          </p:nvSpPr>
          <p:spPr bwMode="auto">
            <a:xfrm>
              <a:off x="2884" y="2020"/>
              <a:ext cx="1384" cy="8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0" name="Oval 11"/>
            <p:cNvSpPr>
              <a:spLocks noChangeArrowheads="1"/>
            </p:cNvSpPr>
            <p:nvPr/>
          </p:nvSpPr>
          <p:spPr bwMode="auto">
            <a:xfrm>
              <a:off x="4180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12"/>
            <p:cNvSpPr>
              <a:spLocks noChangeArrowheads="1"/>
            </p:cNvSpPr>
            <p:nvPr/>
          </p:nvSpPr>
          <p:spPr bwMode="auto">
            <a:xfrm>
              <a:off x="3076" y="3148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13"/>
            <p:cNvSpPr>
              <a:spLocks noChangeArrowheads="1"/>
            </p:cNvSpPr>
            <p:nvPr/>
          </p:nvSpPr>
          <p:spPr bwMode="auto">
            <a:xfrm>
              <a:off x="1828" y="1516"/>
              <a:ext cx="1048" cy="61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Oval 14"/>
            <p:cNvSpPr>
              <a:spLocks noChangeArrowheads="1"/>
            </p:cNvSpPr>
            <p:nvPr/>
          </p:nvSpPr>
          <p:spPr bwMode="auto">
            <a:xfrm>
              <a:off x="820" y="127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4" name="Oval 15"/>
            <p:cNvSpPr>
              <a:spLocks noChangeArrowheads="1"/>
            </p:cNvSpPr>
            <p:nvPr/>
          </p:nvSpPr>
          <p:spPr bwMode="auto">
            <a:xfrm>
              <a:off x="916" y="199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5" name="Oval 16"/>
            <p:cNvSpPr>
              <a:spLocks noChangeArrowheads="1"/>
            </p:cNvSpPr>
            <p:nvPr/>
          </p:nvSpPr>
          <p:spPr bwMode="auto">
            <a:xfrm>
              <a:off x="964" y="2716"/>
              <a:ext cx="856" cy="4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3011" y="2339"/>
              <a:ext cx="115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  <a:latin typeface="Book Antiqua" pitchFamily="18" charset="0"/>
                </a:rPr>
                <a:t>Note taking</a:t>
              </a: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3251" y="3299"/>
              <a:ext cx="73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Record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1907" y="1667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4355" y="1667"/>
              <a:ext cx="77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  <a:latin typeface="Book Antiqua" pitchFamily="18" charset="0"/>
                </a:rPr>
                <a:t>Review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1907" y="1667"/>
              <a:ext cx="56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b="1" dirty="0">
                  <a:solidFill>
                    <a:schemeClr val="accent2"/>
                  </a:solidFill>
                  <a:latin typeface="Book Antiqua" pitchFamily="18" charset="0"/>
                </a:rPr>
                <a:t>Read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947" y="2108"/>
              <a:ext cx="83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Be here now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851" y="1388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1043" y="2780"/>
              <a:ext cx="82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Develop An</a:t>
              </a:r>
            </a:p>
            <a:p>
              <a:r>
                <a:rPr lang="en-US" altLang="en-US" sz="1600" b="1">
                  <a:solidFill>
                    <a:schemeClr val="bg1"/>
                  </a:solidFill>
                  <a:latin typeface="Book Antiqua" pitchFamily="18" charset="0"/>
                </a:rPr>
                <a:t>Interest</a:t>
              </a:r>
              <a:endParaRPr lang="en-US" altLang="en-US" sz="1600" b="1">
                <a:solidFill>
                  <a:schemeClr val="accent2"/>
                </a:solidFill>
                <a:latin typeface="Book Antiqua" pitchFamily="18" charset="0"/>
              </a:endParaRPr>
            </a:p>
          </p:txBody>
        </p:sp>
      </p:grpSp>
      <p:sp>
        <p:nvSpPr>
          <p:cNvPr id="37892" name="Text Box 26"/>
          <p:cNvSpPr txBox="1">
            <a:spLocks noChangeArrowheads="1"/>
          </p:cNvSpPr>
          <p:nvPr/>
        </p:nvSpPr>
        <p:spPr bwMode="auto">
          <a:xfrm>
            <a:off x="1508125" y="1744663"/>
            <a:ext cx="1047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Check</a:t>
            </a:r>
          </a:p>
          <a:p>
            <a:r>
              <a:rPr lang="en-US" altLang="en-US" sz="1600" b="1">
                <a:solidFill>
                  <a:schemeClr val="bg1"/>
                </a:solidFill>
                <a:latin typeface="Book Antiqua" pitchFamily="18" charset="0"/>
              </a:rPr>
              <a:t> Syllabus</a:t>
            </a:r>
            <a:endParaRPr lang="en-US" altLang="en-US"/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r>
              <a:rPr lang="en-US" dirty="0"/>
              <a:t>Taking Notes in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416800" cy="3468687"/>
          </a:xfrm>
        </p:spPr>
        <p:txBody>
          <a:bodyPr/>
          <a:lstStyle/>
          <a:p>
            <a:r>
              <a:rPr lang="en-US" dirty="0"/>
              <a:t>Pre-read the chapter before the lecture so that you can become familiar with the concepts.</a:t>
            </a:r>
          </a:p>
          <a:p>
            <a:r>
              <a:rPr lang="en-US" dirty="0"/>
              <a:t>As you read, write some questions in the margin so you can ask them in class if needed.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0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Three Column Note-Taking Method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9" y="1484313"/>
            <a:ext cx="4107322" cy="51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58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Practice: Taking Notes with a Mind Map.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Why take notes?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remember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35273"/>
              </p:ext>
            </p:extLst>
          </p:nvPr>
        </p:nvGraphicFramePr>
        <p:xfrm>
          <a:off x="2819400" y="2743200"/>
          <a:ext cx="3017837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1786738" imgH="1803197" progId="MS_ClipArt_Gallery.5">
                  <p:embed/>
                </p:oleObj>
              </mc:Choice>
              <mc:Fallback>
                <p:oleObj name="Clip" r:id="rId3" imgW="1786738" imgH="1803197" progId="MS_ClipArt_Gallery.5">
                  <p:embed/>
                  <p:pic>
                    <p:nvPicPr>
                      <p:cNvPr id="61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3017837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t"/>
          <a:lstStyle/>
          <a:p>
            <a:pPr>
              <a:spcBef>
                <a:spcPct val="100000"/>
              </a:spcBef>
              <a:defRPr/>
            </a:pPr>
            <a:r>
              <a:rPr lang="en-US"/>
              <a:t>Research notes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spcBef>
                <a:spcPct val="100000"/>
              </a:spcBef>
              <a:defRPr/>
            </a:pPr>
            <a:r>
              <a:rPr lang="en-US" dirty="0"/>
              <a:t>Notes for writing papers and speeches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3x5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Source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Information cards</a:t>
            </a:r>
          </a:p>
          <a:p>
            <a:pPr>
              <a:spcBef>
                <a:spcPct val="100000"/>
              </a:spcBef>
              <a:defRPr/>
            </a:pPr>
            <a:r>
              <a:rPr lang="en-US" dirty="0"/>
              <a:t>Use your own words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244182" y="2276475"/>
            <a:ext cx="2500312" cy="137160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800600" y="26670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sz="2000" b="1" dirty="0">
                <a:solidFill>
                  <a:srgbClr val="A50021"/>
                </a:solidFill>
                <a:latin typeface="+mn-lt"/>
              </a:rPr>
              <a:t>3x5 card</a:t>
            </a:r>
            <a:endParaRPr lang="en-US" altLang="en-US" sz="2000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 Your Notes</a:t>
            </a:r>
          </a:p>
        </p:txBody>
      </p:sp>
      <p:pic>
        <p:nvPicPr>
          <p:cNvPr id="204814" name="Picture 14" descr="C:\Users\Marsha\Pictures\Textbook, 6thEd2\Chapter 08R\shutterstock_30167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9050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5575" cy="1176338"/>
          </a:xfrm>
        </p:spPr>
        <p:txBody>
          <a:bodyPr/>
          <a:lstStyle/>
          <a:p>
            <a:pPr>
              <a:defRPr/>
            </a:pPr>
            <a:r>
              <a:rPr lang="en-US"/>
              <a:t>Remember that it is most effective to review within 20 minutes.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24200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Review</a:t>
            </a:r>
          </a:p>
        </p:txBody>
      </p:sp>
      <p:pic>
        <p:nvPicPr>
          <p:cNvPr id="206868" name="Picture 20" descr="https://cdn.psychologytoday.com/sites/default/files/blogs/1023/2012/02/88928-8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172200" cy="40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Highlight or underline the main points.  Fill in missing details.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31667"/>
              </p:ext>
            </p:extLst>
          </p:nvPr>
        </p:nvGraphicFramePr>
        <p:xfrm>
          <a:off x="3124200" y="3200400"/>
          <a:ext cx="25971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49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0"/>
                        <a:ext cx="25971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using the Cornell Format, use the recall column to test yourself.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Group Activity:</a:t>
            </a:r>
            <a:br>
              <a:rPr lang="en-US" sz="4000"/>
            </a:br>
            <a:r>
              <a:rPr lang="en-US" sz="4000"/>
              <a:t>A Case Study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2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Assignment:</a:t>
            </a:r>
            <a:br>
              <a:rPr lang="en-US"/>
            </a:br>
            <a:br>
              <a:rPr lang="en-US"/>
            </a:br>
            <a:r>
              <a:rPr lang="en-US"/>
              <a:t>Note Taking Checklist</a:t>
            </a:r>
            <a:br>
              <a:rPr lang="en-US"/>
            </a:br>
            <a:br>
              <a:rPr lang="en-US"/>
            </a:br>
            <a:r>
              <a:rPr lang="en-US"/>
              <a:t>Evaluate Your Note Taking</a:t>
            </a:r>
            <a:br>
              <a:rPr lang="en-US"/>
            </a:br>
            <a:r>
              <a:rPr lang="en-US"/>
              <a:t>Skills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505337"/>
              </p:ext>
            </p:extLst>
          </p:nvPr>
        </p:nvGraphicFramePr>
        <p:xfrm>
          <a:off x="382587" y="1828800"/>
          <a:ext cx="2741613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lip" r:id="rId3" imgW="1785823" imgH="1784909" progId="MS_ClipArt_Gallery.2">
                  <p:embed/>
                </p:oleObj>
              </mc:Choice>
              <mc:Fallback>
                <p:oleObj name="Clip" r:id="rId3" imgW="1785823" imgH="1784909" progId="MS_ClipArt_Gallery.2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" y="1828800"/>
                        <a:ext cx="2741613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35941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Power Writing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repare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O</a:t>
            </a:r>
            <a:r>
              <a:rPr lang="en-US" sz="2800" dirty="0"/>
              <a:t>rganize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W</a:t>
            </a:r>
            <a:r>
              <a:rPr lang="en-US" sz="2800" dirty="0"/>
              <a:t>rite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2800" dirty="0"/>
              <a:t>dit</a:t>
            </a:r>
          </a:p>
          <a:p>
            <a:pPr>
              <a:lnSpc>
                <a:spcPct val="90000"/>
              </a:lnSpc>
              <a:buSzPct val="40000"/>
              <a:defRPr/>
            </a:pPr>
            <a:r>
              <a:rPr lang="en-US" sz="4800" b="1" dirty="0">
                <a:solidFill>
                  <a:srgbClr val="C00000"/>
                </a:solidFill>
              </a:rPr>
              <a:t>R</a:t>
            </a:r>
            <a:r>
              <a:rPr lang="en-US" sz="2800" dirty="0"/>
              <a:t>evise</a:t>
            </a: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82983"/>
              </p:ext>
            </p:extLst>
          </p:nvPr>
        </p:nvGraphicFramePr>
        <p:xfrm>
          <a:off x="3886200" y="1600200"/>
          <a:ext cx="381793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lip" r:id="rId3" imgW="1749247" imgH="1851660" progId="MS_ClipArt_Gallery.2">
                  <p:embed/>
                </p:oleObj>
              </mc:Choice>
              <mc:Fallback>
                <p:oleObj name="Clip" r:id="rId3" imgW="1749247" imgH="1851660" progId="MS_ClipArt_Gallery.2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00200"/>
                        <a:ext cx="381793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50" y="1447800"/>
            <a:ext cx="7416800" cy="508000"/>
          </a:xfrm>
        </p:spPr>
        <p:txBody>
          <a:bodyPr/>
          <a:lstStyle/>
          <a:p>
            <a:r>
              <a:rPr lang="en-US" sz="3200" dirty="0"/>
              <a:t>Be an active learner to remember as much as possible. </a:t>
            </a:r>
          </a:p>
        </p:txBody>
      </p:sp>
      <p:pic>
        <p:nvPicPr>
          <p:cNvPr id="234502" name="Picture 6" descr="Image result for image active learning you remember">
            <a:extLst>
              <a:ext uri="{FF2B5EF4-FFF2-40B4-BE49-F238E27FC236}">
                <a16:creationId xmlns:a16="http://schemas.microsoft.com/office/drawing/2014/main" id="{245677A3-A3B5-4CEB-9088-6F90B9A6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4864242" cy="24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00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P</a:t>
            </a:r>
            <a:r>
              <a:rPr lang="en-US" dirty="0"/>
              <a:t>repare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752600" y="2184400"/>
          <a:ext cx="5110163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lip" r:id="rId3" imgW="4582562" imgH="2489703" progId="MS_ClipArt_Gallery.2">
                  <p:embed/>
                </p:oleObj>
              </mc:Choice>
              <mc:Fallback>
                <p:oleObj name="Clip" r:id="rId3" imgW="4582562" imgH="2489703" progId="MS_ClipArt_Gallery.2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84400"/>
                        <a:ext cx="5110163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 Your Time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stress by planning ahead.                                                                          </a:t>
            </a:r>
          </a:p>
          <a:p>
            <a:pPr>
              <a:defRPr/>
            </a:pPr>
            <a:r>
              <a:rPr lang="en-US" dirty="0"/>
              <a:t>Allow time for life’s emergencies and computer problems.     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1198"/>
              </p:ext>
            </p:extLst>
          </p:nvPr>
        </p:nvGraphicFramePr>
        <p:xfrm>
          <a:off x="6324600" y="304800"/>
          <a:ext cx="25908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lip" r:id="rId3" imgW="2748686" imgH="2395728" progId="MS_ClipArt_Gallery.2">
                  <p:embed/>
                </p:oleObj>
              </mc:Choice>
              <mc:Fallback>
                <p:oleObj name="Clip" r:id="rId3" imgW="2748686" imgH="2395728" progId="MS_ClipArt_Gallery.2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2590800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600200" y="3657600"/>
          <a:ext cx="4672013" cy="28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" r:id="rId5" imgW="4579545" imgH="2765834" progId="MS_ClipArt_Gallery.2">
                  <p:embed/>
                </p:oleObj>
              </mc:Choice>
              <mc:Fallback>
                <p:oleObj name="Clip" r:id="rId5" imgW="4579545" imgH="2765834" progId="MS_ClipArt_Gallery.2">
                  <p:embed/>
                  <p:pic>
                    <p:nvPicPr>
                      <p:cNvPr id="56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57600"/>
                        <a:ext cx="4672013" cy="282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416800" cy="508000"/>
          </a:xfrm>
        </p:spPr>
        <p:txBody>
          <a:bodyPr/>
          <a:lstStyle/>
          <a:p>
            <a:r>
              <a:rPr lang="en-US" dirty="0"/>
              <a:t>Professors have heard all the excuses!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0"/>
            <a:ext cx="6019800" cy="408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1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Find a Space and Time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844549"/>
              </p:ext>
            </p:extLst>
          </p:nvPr>
        </p:nvGraphicFramePr>
        <p:xfrm>
          <a:off x="2590800" y="2057400"/>
          <a:ext cx="3813175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lip" r:id="rId3" imgW="3105339" imgH="3453897" progId="MS_ClipArt_Gallery.2">
                  <p:embed/>
                </p:oleObj>
              </mc:Choice>
              <mc:Fallback>
                <p:oleObj name="Clip" r:id="rId3" imgW="3105339" imgH="3453897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813175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Choose a General Topic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4267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Gather Information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133600" y="1758950"/>
          <a:ext cx="3937000" cy="389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lip" r:id="rId3" imgW="1778508" imgH="1758391" progId="MS_ClipArt_Gallery.2">
                  <p:embed/>
                </p:oleObj>
              </mc:Choice>
              <mc:Fallback>
                <p:oleObj name="Clip" r:id="rId3" imgW="1778508" imgH="1758391" progId="MS_ClipArt_Gallery.2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58950"/>
                        <a:ext cx="3937000" cy="389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a Thesis Statement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7772400" cy="2971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key idea</a:t>
            </a:r>
          </a:p>
          <a:p>
            <a:pPr lvl="1">
              <a:defRPr/>
            </a:pPr>
            <a:r>
              <a:rPr lang="en-US" dirty="0"/>
              <a:t>What is the most important idea?</a:t>
            </a:r>
          </a:p>
          <a:p>
            <a:pPr lvl="1">
              <a:defRPr/>
            </a:pPr>
            <a:r>
              <a:rPr lang="en-US" dirty="0"/>
              <a:t>What question would I like to ask about it?</a:t>
            </a:r>
          </a:p>
          <a:p>
            <a:pPr lvl="1">
              <a:defRPr/>
            </a:pPr>
            <a:r>
              <a:rPr lang="en-US" dirty="0"/>
              <a:t>What is my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90438"/>
            <a:ext cx="2412209" cy="1634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971800"/>
            <a:ext cx="76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</a:rPr>
              <a:t>O</a:t>
            </a:r>
            <a:r>
              <a:rPr lang="en-US" dirty="0"/>
              <a:t>rganize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List topics</a:t>
            </a:r>
          </a:p>
          <a:p>
            <a:pPr>
              <a:defRPr/>
            </a:pPr>
            <a:r>
              <a:rPr lang="en-US" dirty="0"/>
              <a:t>Arrange in a logical 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200400"/>
            <a:ext cx="4112778" cy="268912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</a:rPr>
              <a:t>W</a:t>
            </a:r>
            <a:r>
              <a:rPr lang="en-US" sz="6600" dirty="0"/>
              <a:t>rite</a:t>
            </a:r>
            <a:endParaRPr lang="en-US" dirty="0"/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041361"/>
              </p:ext>
            </p:extLst>
          </p:nvPr>
        </p:nvGraphicFramePr>
        <p:xfrm>
          <a:off x="3505200" y="1752600"/>
          <a:ext cx="4583113" cy="191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lip" r:id="rId3" imgW="4582562" imgH="1919335" progId="MS_ClipArt_Gallery.2">
                  <p:embed/>
                </p:oleObj>
              </mc:Choice>
              <mc:Fallback>
                <p:oleObj name="Clip" r:id="rId3" imgW="4582562" imgH="1919335" progId="MS_ClipArt_Gallery.2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52600"/>
                        <a:ext cx="4583113" cy="191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Get Started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0"/>
            <a:ext cx="7416800" cy="4191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Write freely.</a:t>
            </a:r>
          </a:p>
          <a:p>
            <a:pPr>
              <a:defRPr/>
            </a:pPr>
            <a:r>
              <a:rPr lang="en-US" sz="2800" dirty="0"/>
              <a:t>Use brainstorming.</a:t>
            </a:r>
            <a:br>
              <a:rPr lang="en-US" sz="2800" dirty="0"/>
            </a:br>
            <a:r>
              <a:rPr lang="en-US" sz="2800" dirty="0"/>
              <a:t>if you are stuck.</a:t>
            </a:r>
          </a:p>
          <a:p>
            <a:pPr>
              <a:defRPr/>
            </a:pPr>
            <a:r>
              <a:rPr lang="en-US" sz="2800" dirty="0"/>
              <a:t>Write the first sentence.</a:t>
            </a:r>
          </a:p>
          <a:p>
            <a:pPr>
              <a:defRPr/>
            </a:pPr>
            <a:r>
              <a:rPr lang="en-US" sz="2800" dirty="0"/>
              <a:t>Write the introduction.</a:t>
            </a:r>
          </a:p>
          <a:p>
            <a:pPr>
              <a:defRPr/>
            </a:pPr>
            <a:r>
              <a:rPr lang="en-US" sz="2800" dirty="0"/>
              <a:t>Write a first draft.</a:t>
            </a:r>
          </a:p>
          <a:p>
            <a:pPr>
              <a:defRPr/>
            </a:pPr>
            <a:r>
              <a:rPr lang="en-US" sz="2800" dirty="0"/>
              <a:t>Break it into small parts.</a:t>
            </a:r>
          </a:p>
          <a:p>
            <a:pPr>
              <a:defRPr/>
            </a:pPr>
            <a:r>
              <a:rPr lang="en-US" sz="2800" dirty="0"/>
              <a:t>Beware of procrastination.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Over 50% of what we hear is lost in the first 20 minutes to an hour.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0"/>
            <a:ext cx="2895470" cy="3405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2644710" cy="279370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 Free Writing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0" y="2057400"/>
          <a:ext cx="4114800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lip" r:id="rId3" imgW="2139636" imgH="1665838" progId="MS_ClipArt_Gallery.5">
                  <p:embed/>
                </p:oleObj>
              </mc:Choice>
              <mc:Fallback>
                <p:oleObj name="Clip" r:id="rId3" imgW="2139636" imgH="1665838" progId="MS_ClipArt_Gallery.5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57400"/>
                        <a:ext cx="4114800" cy="320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Writing a paper is like climbing a mountain.  What small steps can you take to get started?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64625"/>
              </p:ext>
            </p:extLst>
          </p:nvPr>
        </p:nvGraphicFramePr>
        <p:xfrm>
          <a:off x="2514600" y="3328987"/>
          <a:ext cx="32702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Clip" r:id="rId3" imgW="549275" imgH="592455" progId="MS_ClipArt_Gallery.2">
                  <p:embed/>
                </p:oleObj>
              </mc:Choice>
              <mc:Fallback>
                <p:oleObj name="Clip" r:id="rId3" imgW="549275" imgH="592455" progId="MS_ClipArt_Gallery.2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28987"/>
                        <a:ext cx="327025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Save Your Work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 your hard drive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On a flash drive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 written copy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984216"/>
              </p:ext>
            </p:extLst>
          </p:nvPr>
        </p:nvGraphicFramePr>
        <p:xfrm>
          <a:off x="5638800" y="4481512"/>
          <a:ext cx="362571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lip" r:id="rId3" imgW="4579545" imgH="3002733" progId="MS_ClipArt_Gallery.2">
                  <p:embed/>
                </p:oleObj>
              </mc:Choice>
              <mc:Fallback>
                <p:oleObj name="Clip" r:id="rId3" imgW="4579545" imgH="3002733" progId="MS_ClipArt_Gallery.2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81512"/>
                        <a:ext cx="362571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326" y="1182565"/>
            <a:ext cx="1707028" cy="1140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361" y="2322616"/>
            <a:ext cx="1048653" cy="104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213" y="4024312"/>
            <a:ext cx="1800225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416800" cy="2935287"/>
          </a:xfrm>
        </p:spPr>
        <p:txBody>
          <a:bodyPr/>
          <a:lstStyle/>
          <a:p>
            <a:pPr>
              <a:defRPr/>
            </a:pPr>
            <a:r>
              <a:rPr lang="en-US" dirty="0"/>
              <a:t>Contains the thesis statement</a:t>
            </a:r>
          </a:p>
          <a:p>
            <a:pPr>
              <a:defRPr/>
            </a:pPr>
            <a:r>
              <a:rPr lang="en-US" dirty="0"/>
              <a:t>Foundation for the paper</a:t>
            </a:r>
          </a:p>
          <a:p>
            <a:pPr>
              <a:defRPr/>
            </a:pPr>
            <a:r>
              <a:rPr lang="en-US" dirty="0"/>
              <a:t>Contains interesting points that motivate the reader to read your paper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1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Body of the Paper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124200"/>
            <a:ext cx="7416800" cy="2554287"/>
          </a:xfrm>
        </p:spPr>
        <p:txBody>
          <a:bodyPr/>
          <a:lstStyle/>
          <a:p>
            <a:pPr>
              <a:defRPr/>
            </a:pPr>
            <a:r>
              <a:rPr lang="en-US" dirty="0"/>
              <a:t>Good writing is clear thinking.</a:t>
            </a:r>
          </a:p>
          <a:p>
            <a:pPr>
              <a:defRPr/>
            </a:pPr>
            <a:r>
              <a:rPr lang="en-US" dirty="0"/>
              <a:t>Use plain and understandable language.</a:t>
            </a:r>
          </a:p>
          <a:p>
            <a:pPr>
              <a:defRPr/>
            </a:pPr>
            <a:r>
              <a:rPr lang="en-US" dirty="0"/>
              <a:t>Provide explanation and examples.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Beware of Plagiarism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416800" cy="4230687"/>
          </a:xfrm>
        </p:spPr>
        <p:txBody>
          <a:bodyPr/>
          <a:lstStyle/>
          <a:p>
            <a:pPr>
              <a:defRPr/>
            </a:pPr>
            <a:r>
              <a:rPr lang="en-US" dirty="0"/>
              <a:t>Copying the work of others without giving them credit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0"/>
            <a:ext cx="2852530" cy="247377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Avoid Plagiarism by: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Using quotations and providing a reference</a:t>
            </a:r>
          </a:p>
          <a:p>
            <a:pPr>
              <a:defRPr/>
            </a:pPr>
            <a:r>
              <a:rPr lang="en-US" dirty="0"/>
              <a:t>Thinking about the main ideas and then looking away and writing them in your own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124978"/>
            <a:ext cx="1885993" cy="163557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Write a Conclusion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Summarizes topics</a:t>
            </a:r>
          </a:p>
          <a:p>
            <a:pPr>
              <a:defRPr/>
            </a:pPr>
            <a:r>
              <a:rPr lang="en-US"/>
              <a:t>Answers question posed in the thesis statement</a:t>
            </a:r>
          </a:p>
          <a:p>
            <a:pPr>
              <a:defRPr/>
            </a:pPr>
            <a:r>
              <a:rPr lang="en-US"/>
              <a:t>Make it interesting and powerful</a:t>
            </a:r>
          </a:p>
        </p:txBody>
      </p:sp>
      <p:graphicFrame>
        <p:nvGraphicFramePr>
          <p:cNvPr id="71684" name="Object 5"/>
          <p:cNvGraphicFramePr>
            <a:graphicFrameLocks noChangeAspect="1"/>
          </p:cNvGraphicFramePr>
          <p:nvPr/>
        </p:nvGraphicFramePr>
        <p:xfrm>
          <a:off x="3124200" y="4343400"/>
          <a:ext cx="2119313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lip" r:id="rId3" imgW="1751990" imgH="1826057" progId="MS_ClipArt_Gallery.5">
                  <p:embed/>
                </p:oleObj>
              </mc:Choice>
              <mc:Fallback>
                <p:oleObj name="Clip" r:id="rId3" imgW="1751990" imgH="1826057" progId="MS_ClipArt_Gallery.5">
                  <p:embed/>
                  <p:pic>
                    <p:nvPicPr>
                      <p:cNvPr id="716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2119313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Include References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Title of book</a:t>
            </a:r>
          </a:p>
          <a:p>
            <a:pPr>
              <a:defRPr/>
            </a:pPr>
            <a:r>
              <a:rPr lang="en-US"/>
              <a:t>Publisher of book</a:t>
            </a:r>
          </a:p>
          <a:p>
            <a:pPr>
              <a:defRPr/>
            </a:pPr>
            <a:r>
              <a:rPr lang="en-US"/>
              <a:t>City where the book was published</a:t>
            </a:r>
          </a:p>
          <a:p>
            <a:pPr>
              <a:defRPr/>
            </a:pPr>
            <a:r>
              <a:rPr lang="en-US"/>
              <a:t>The publication date </a:t>
            </a:r>
          </a:p>
          <a:p>
            <a:pPr>
              <a:defRPr/>
            </a:pPr>
            <a:r>
              <a:rPr lang="en-US"/>
              <a:t>The page number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724400"/>
            <a:ext cx="27146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Use an Appropriate Style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416800" cy="3544887"/>
          </a:xfrm>
        </p:spPr>
        <p:txBody>
          <a:bodyPr/>
          <a:lstStyle/>
          <a:p>
            <a:pPr>
              <a:defRPr/>
            </a:pPr>
            <a:r>
              <a:rPr lang="en-US" dirty="0"/>
              <a:t>APA</a:t>
            </a:r>
          </a:p>
          <a:p>
            <a:pPr>
              <a:defRPr/>
            </a:pPr>
            <a:r>
              <a:rPr lang="en-US" dirty="0"/>
              <a:t>Chicago Style</a:t>
            </a:r>
          </a:p>
          <a:p>
            <a:pPr>
              <a:defRPr/>
            </a:pPr>
            <a:r>
              <a:rPr lang="en-US" dirty="0"/>
              <a:t>MLA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3643"/>
            <a:ext cx="1687987" cy="2559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262" y="3744178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12" y="3719095"/>
            <a:ext cx="1787652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1257300"/>
            <a:ext cx="7423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b="1" dirty="0">
                <a:latin typeface="Arial" charset="0"/>
              </a:rPr>
              <a:t>If your mind wanders, you can be</a:t>
            </a:r>
          </a:p>
          <a:p>
            <a:r>
              <a:rPr lang="en-US" altLang="en-US" sz="3600" b="1" dirty="0">
                <a:latin typeface="Arial" charset="0"/>
              </a:rPr>
              <a:t>here now by taking notes.</a:t>
            </a:r>
            <a:endParaRPr lang="en-US" alt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667000"/>
            <a:ext cx="5410200" cy="36068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of APA Style: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Fralick, M.  </a:t>
            </a:r>
            <a:r>
              <a:rPr lang="en-US" i="1" dirty="0"/>
              <a:t>College and career success, eighth ed.,  </a:t>
            </a:r>
            <a:r>
              <a:rPr lang="en-US" dirty="0"/>
              <a:t>Dubuque: Kendall/Hunt Publishing Company, 2018, p. 99.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Write your first draft and put it away for awhile.  Why?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11646"/>
              </p:ext>
            </p:extLst>
          </p:nvPr>
        </p:nvGraphicFramePr>
        <p:xfrm>
          <a:off x="2971800" y="3048000"/>
          <a:ext cx="3081338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Clip" r:id="rId3" imgW="4579545" imgH="4677624" progId="MS_ClipArt_Gallery.2">
                  <p:embed/>
                </p:oleObj>
              </mc:Choice>
              <mc:Fallback>
                <p:oleObj name="Clip" r:id="rId3" imgW="4579545" imgH="4677624" progId="MS_ClipArt_Gallery.2">
                  <p:embed/>
                  <p:pic>
                    <p:nvPicPr>
                      <p:cNvPr id="757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48000"/>
                        <a:ext cx="3081338" cy="31480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C00000"/>
                </a:solidFill>
              </a:rPr>
              <a:t>E</a:t>
            </a:r>
            <a:r>
              <a:rPr lang="en-US" dirty="0"/>
              <a:t>dit and </a:t>
            </a:r>
            <a:r>
              <a:rPr lang="en-US" sz="5400" b="1" dirty="0">
                <a:solidFill>
                  <a:srgbClr val="C00000"/>
                </a:solidFill>
              </a:rPr>
              <a:t>R</a:t>
            </a:r>
            <a:r>
              <a:rPr lang="en-US" dirty="0"/>
              <a:t>evise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Read it.  Does it make sense?</a:t>
            </a:r>
          </a:p>
          <a:p>
            <a:pPr>
              <a:defRPr/>
            </a:pPr>
            <a:r>
              <a:rPr lang="en-US" dirty="0"/>
              <a:t>Check grammar and spelling.</a:t>
            </a:r>
          </a:p>
          <a:p>
            <a:pPr>
              <a:defRPr/>
            </a:pPr>
            <a:r>
              <a:rPr lang="en-US" dirty="0"/>
              <a:t>Be courageous and select the best.  </a:t>
            </a:r>
          </a:p>
          <a:p>
            <a:pPr>
              <a:defRPr/>
            </a:pPr>
            <a:r>
              <a:rPr lang="en-US" dirty="0"/>
              <a:t>Check for biased language.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162" y="5289140"/>
            <a:ext cx="3002181" cy="1340259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Biased Language Examples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514600"/>
            <a:ext cx="3810000" cy="3429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Policeman</a:t>
            </a:r>
          </a:p>
          <a:p>
            <a:pPr>
              <a:defRPr/>
            </a:pPr>
            <a:r>
              <a:rPr lang="en-US" b="1" dirty="0"/>
              <a:t>Chairman</a:t>
            </a:r>
          </a:p>
          <a:p>
            <a:pPr>
              <a:defRPr/>
            </a:pPr>
            <a:r>
              <a:rPr lang="en-US" b="1" dirty="0"/>
              <a:t>Fireman</a:t>
            </a:r>
          </a:p>
          <a:p>
            <a:pPr>
              <a:defRPr/>
            </a:pPr>
            <a:r>
              <a:rPr lang="en-US" b="1" dirty="0"/>
              <a:t>Mailman</a:t>
            </a:r>
          </a:p>
          <a:p>
            <a:pPr>
              <a:defRPr/>
            </a:pPr>
            <a:r>
              <a:rPr lang="en-US" b="1" dirty="0"/>
              <a:t>Mankind</a:t>
            </a:r>
          </a:p>
          <a:p>
            <a:pPr>
              <a:defRPr/>
            </a:pPr>
            <a:r>
              <a:rPr lang="en-US" b="1" dirty="0"/>
              <a:t>Lady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68190" y="2727960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b="1" dirty="0"/>
              <a:t>Police Officer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Chair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Fire Fighter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Mail Carrier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Humanity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/>
              <a:t>Woman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32692" y="16002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Prepare the Final Copy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416800" cy="3697287"/>
          </a:xfrm>
        </p:spPr>
        <p:txBody>
          <a:bodyPr/>
          <a:lstStyle/>
          <a:p>
            <a:pPr>
              <a:defRPr/>
            </a:pPr>
            <a:r>
              <a:rPr lang="en-US" dirty="0"/>
              <a:t>Double space</a:t>
            </a:r>
          </a:p>
          <a:p>
            <a:pPr>
              <a:defRPr/>
            </a:pPr>
            <a:r>
              <a:rPr lang="en-US" dirty="0"/>
              <a:t>Font of 10 or l2</a:t>
            </a:r>
          </a:p>
          <a:p>
            <a:pPr>
              <a:defRPr/>
            </a:pPr>
            <a:r>
              <a:rPr lang="en-US" dirty="0"/>
              <a:t>One inch margins on sides</a:t>
            </a:r>
          </a:p>
          <a:p>
            <a:pPr>
              <a:defRPr/>
            </a:pPr>
            <a:r>
              <a:rPr lang="en-US" dirty="0"/>
              <a:t>Three inch top margin on first page</a:t>
            </a:r>
          </a:p>
          <a:p>
            <a:pPr>
              <a:defRPr/>
            </a:pPr>
            <a:r>
              <a:rPr lang="en-US" dirty="0"/>
              <a:t>Don’t forget Bibliography or Works Cited</a:t>
            </a:r>
          </a:p>
          <a:p>
            <a:pPr>
              <a:defRPr/>
            </a:pPr>
            <a:r>
              <a:rPr lang="en-US" dirty="0"/>
              <a:t>Number your pages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The Bibliography or Works Cited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09800"/>
            <a:ext cx="7416800" cy="3773487"/>
          </a:xfrm>
        </p:spPr>
        <p:txBody>
          <a:bodyPr/>
          <a:lstStyle/>
          <a:p>
            <a:pPr>
              <a:defRPr/>
            </a:pPr>
            <a:r>
              <a:rPr lang="en-US"/>
              <a:t>Title of Publication</a:t>
            </a:r>
          </a:p>
          <a:p>
            <a:pPr>
              <a:defRPr/>
            </a:pPr>
            <a:r>
              <a:rPr lang="en-US"/>
              <a:t>Author</a:t>
            </a:r>
          </a:p>
          <a:p>
            <a:pPr>
              <a:defRPr/>
            </a:pPr>
            <a:r>
              <a:rPr lang="en-US"/>
              <a:t>Publisher</a:t>
            </a:r>
          </a:p>
          <a:p>
            <a:pPr>
              <a:defRPr/>
            </a:pPr>
            <a:r>
              <a:rPr lang="en-US"/>
              <a:t>Date</a:t>
            </a:r>
          </a:p>
          <a:p>
            <a:pPr>
              <a:defRPr/>
            </a:pPr>
            <a:r>
              <a:rPr lang="en-US"/>
              <a:t>Page number</a:t>
            </a:r>
          </a:p>
          <a:p>
            <a:pPr>
              <a:defRPr/>
            </a:pPr>
            <a:r>
              <a:rPr lang="en-US"/>
              <a:t>See text for sample   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16800" cy="508000"/>
          </a:xfrm>
        </p:spPr>
        <p:txBody>
          <a:bodyPr/>
          <a:lstStyle/>
          <a:p>
            <a:r>
              <a:rPr lang="en-US" dirty="0"/>
              <a:t>Term Paper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7416800" cy="3011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am assigning a term paper that is due in eight weeks.  You have to read 4 books, 3 magazines, and view one film.  Please give me a detailed plan of how you will complete this assignment using the POWER strategy explained in the chapter. </a:t>
            </a:r>
          </a:p>
        </p:txBody>
      </p:sp>
    </p:spTree>
    <p:extLst>
      <p:ext uri="{BB962C8B-B14F-4D97-AF65-F5344CB8AC3E}">
        <p14:creationId xmlns:p14="http://schemas.microsoft.com/office/powerpoint/2010/main" val="36765412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/>
              <a:t>Making An Oral Presentation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459538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11300"/>
            <a:ext cx="2209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Relax!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867400" cy="3909979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Relaxation Techniques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416800" cy="2859087"/>
          </a:xfrm>
        </p:spPr>
        <p:txBody>
          <a:bodyPr/>
          <a:lstStyle/>
          <a:p>
            <a:pPr>
              <a:defRPr/>
            </a:pPr>
            <a:r>
              <a:rPr lang="en-US" dirty="0"/>
              <a:t>Admit you are anxious.</a:t>
            </a:r>
          </a:p>
          <a:p>
            <a:pPr>
              <a:defRPr/>
            </a:pPr>
            <a:r>
              <a:rPr lang="en-US" dirty="0"/>
              <a:t>You do not have to be perfect.</a:t>
            </a:r>
          </a:p>
          <a:p>
            <a:pPr>
              <a:defRPr/>
            </a:pPr>
            <a:r>
              <a:rPr lang="en-US" dirty="0"/>
              <a:t>Take deep breaths and focus on your breathing.</a:t>
            </a:r>
          </a:p>
          <a:p>
            <a:pPr>
              <a:defRPr/>
            </a:pPr>
            <a:r>
              <a:rPr lang="en-US" dirty="0"/>
              <a:t>Use positive self-talk.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86200"/>
            <a:ext cx="428625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Tips for taking notes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843881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/>
              <a:t>Be physically alert</a:t>
            </a:r>
          </a:p>
        </p:txBody>
      </p:sp>
      <p:pic>
        <p:nvPicPr>
          <p:cNvPr id="9220" name="Picture 1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2743200" cy="23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Parts of a Speech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416800" cy="4535487"/>
          </a:xfrm>
        </p:spPr>
        <p:txBody>
          <a:bodyPr/>
          <a:lstStyle/>
          <a:p>
            <a:pPr>
              <a:defRPr/>
            </a:pPr>
            <a:r>
              <a:rPr lang="en-US" dirty="0"/>
              <a:t>The Introduction</a:t>
            </a:r>
          </a:p>
          <a:p>
            <a:pPr>
              <a:defRPr/>
            </a:pPr>
            <a:r>
              <a:rPr lang="en-US" dirty="0"/>
              <a:t>The Main Body</a:t>
            </a:r>
          </a:p>
          <a:p>
            <a:pPr>
              <a:defRPr/>
            </a:pPr>
            <a:r>
              <a:rPr lang="en-US" dirty="0"/>
              <a:t>The Conclusion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724400" y="2209800"/>
          <a:ext cx="3240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Clip" r:id="rId3" imgW="1866290" imgH="1887322" progId="MS_ClipArt_Gallery.2">
                  <p:embed/>
                </p:oleObj>
              </mc:Choice>
              <mc:Fallback>
                <p:oleObj name="Clip" r:id="rId3" imgW="1866290" imgH="1887322" progId="MS_ClipArt_Gallery.2">
                  <p:embed/>
                  <p:pic>
                    <p:nvPicPr>
                      <p:cNvPr id="839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3240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Making a Speech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Practice your speech until you feel comfortable.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Review the set-up.</a:t>
            </a:r>
          </a:p>
          <a:p>
            <a:pPr>
              <a:lnSpc>
                <a:spcPct val="90000"/>
              </a:lnSpc>
              <a:defRPr/>
            </a:pPr>
            <a:r>
              <a:rPr lang="en-US"/>
              <a:t>Deliver the speech.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Dress appropriately and comfortably.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Remember to smile and make eye contact.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Don’t forget your sense of humor.  </a:t>
            </a:r>
          </a:p>
          <a:p>
            <a:pPr>
              <a:lnSpc>
                <a:spcPct val="90000"/>
              </a:lnSpc>
              <a:defRPr/>
            </a:pPr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Take an item out of your purse or wallet.  Make a 30 second speech about that item.  </a:t>
            </a:r>
          </a:p>
          <a:p>
            <a:pPr marL="0" indent="0">
              <a:buNone/>
            </a:pPr>
            <a:r>
              <a:rPr lang="en-US" dirty="0"/>
              <a:t>(No cell phone, keys, or credit cards)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Include: Intro</a:t>
            </a:r>
          </a:p>
          <a:p>
            <a:pPr marL="0" indent="0">
              <a:buNone/>
            </a:pPr>
            <a:r>
              <a:rPr lang="en-US" dirty="0"/>
              <a:t>              Body</a:t>
            </a:r>
          </a:p>
          <a:p>
            <a:pPr marL="0" indent="0">
              <a:buNone/>
            </a:pPr>
            <a:r>
              <a:rPr lang="en-US" dirty="0"/>
              <a:t>	     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352800"/>
            <a:ext cx="2618755" cy="260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969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College Success Web site has many resources on making a speech: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7772400" cy="2590800"/>
          </a:xfrm>
        </p:spPr>
        <p:txBody>
          <a:bodyPr/>
          <a:lstStyle/>
          <a:p>
            <a:pPr>
              <a:defRPr/>
            </a:pPr>
            <a:r>
              <a:rPr lang="en-US" dirty="0"/>
              <a:t>Toast Masters</a:t>
            </a:r>
          </a:p>
          <a:p>
            <a:pPr>
              <a:defRPr/>
            </a:pPr>
            <a:r>
              <a:rPr lang="en-US" dirty="0"/>
              <a:t>Virtual Assistant</a:t>
            </a:r>
          </a:p>
          <a:p>
            <a:pPr>
              <a:defRPr/>
            </a:pPr>
            <a:r>
              <a:rPr lang="en-US" dirty="0"/>
              <a:t>Examples of Best Speeches in History</a:t>
            </a:r>
          </a:p>
          <a:p>
            <a:pPr>
              <a:defRPr/>
            </a:pPr>
            <a:r>
              <a:rPr lang="en-US" dirty="0"/>
              <a:t>Public Speaking Web Site</a:t>
            </a:r>
          </a:p>
          <a:p>
            <a:pPr marL="0" indent="0">
              <a:buNone/>
              <a:defRPr/>
            </a:pPr>
            <a:r>
              <a:rPr lang="en-US" dirty="0">
                <a:hlinkClick r:id="rId3"/>
              </a:rPr>
              <a:t>www.collegesuccess1.com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017770"/>
              </p:ext>
            </p:extLst>
          </p:nvPr>
        </p:nvGraphicFramePr>
        <p:xfrm>
          <a:off x="5181600" y="2743200"/>
          <a:ext cx="2357438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lip" r:id="rId4" imgW="14630400" imgH="12262104" progId="MS_ClipArt_Gallery.2">
                  <p:embed/>
                </p:oleObj>
              </mc:Choice>
              <mc:Fallback>
                <p:oleObj name="Clip" r:id="rId4" imgW="14630400" imgH="12262104" progId="MS_ClipArt_Gallery.2">
                  <p:embed/>
                  <p:pic>
                    <p:nvPicPr>
                      <p:cNvPr id="860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2357438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Keys to Success:</a:t>
            </a:r>
            <a:br>
              <a:rPr lang="en-US"/>
            </a:br>
            <a:r>
              <a:rPr lang="en-US"/>
              <a:t>Be Selective</a:t>
            </a:r>
          </a:p>
        </p:txBody>
      </p:sp>
      <p:graphicFrame>
        <p:nvGraphicFramePr>
          <p:cNvPr id="87043" name="Object 1024"/>
          <p:cNvGraphicFramePr>
            <a:graphicFrameLocks noChangeAspect="1"/>
          </p:cNvGraphicFramePr>
          <p:nvPr/>
        </p:nvGraphicFramePr>
        <p:xfrm>
          <a:off x="2819400" y="2209800"/>
          <a:ext cx="3095625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87043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09800"/>
                        <a:ext cx="3095625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How to be selective?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focus on the details first, you will get lost.  </a:t>
            </a:r>
          </a:p>
        </p:txBody>
      </p:sp>
      <p:graphicFrame>
        <p:nvGraphicFramePr>
          <p:cNvPr id="8909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972"/>
              </p:ext>
            </p:extLst>
          </p:nvPr>
        </p:nvGraphicFramePr>
        <p:xfrm>
          <a:off x="2362200" y="2819400"/>
          <a:ext cx="4196496" cy="363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Clip" r:id="rId3" imgW="1928470" imgH="1672438" progId="MS_ClipArt_Gallery.2">
                  <p:embed/>
                </p:oleObj>
              </mc:Choice>
              <mc:Fallback>
                <p:oleObj name="Clip" r:id="rId3" imgW="1928470" imgH="1672438" progId="MS_ClipArt_Gallery.2">
                  <p:embed/>
                  <p:pic>
                    <p:nvPicPr>
                      <p:cNvPr id="8909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19400"/>
                        <a:ext cx="4196496" cy="363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Grouping the details under general ideas will help you to remember them. 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It’s Like Putting a Puzzle Together</a:t>
            </a:r>
            <a:endParaRPr lang="en-US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514600"/>
            <a:ext cx="38100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does the picture look like?</a:t>
            </a:r>
          </a:p>
          <a:p>
            <a:pPr>
              <a:defRPr/>
            </a:pPr>
            <a:r>
              <a:rPr lang="en-US" dirty="0"/>
              <a:t>Then put the pieces together</a:t>
            </a:r>
            <a:endParaRPr lang="en-US" sz="2800" dirty="0"/>
          </a:p>
        </p:txBody>
      </p:sp>
      <p:graphicFrame>
        <p:nvGraphicFramePr>
          <p:cNvPr id="91140" name="Object 102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433799811"/>
              </p:ext>
            </p:extLst>
          </p:nvPr>
        </p:nvGraphicFramePr>
        <p:xfrm>
          <a:off x="5105400" y="2514600"/>
          <a:ext cx="3513137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lip" r:id="rId3" imgW="1559966" imgH="1826057" progId="MS_ClipArt_Gallery.2">
                  <p:embed/>
                </p:oleObj>
              </mc:Choice>
              <mc:Fallback>
                <p:oleObj name="Clip" r:id="rId3" imgW="1559966" imgH="1826057" progId="MS_ClipArt_Gallery.2">
                  <p:embed/>
                  <p:pic>
                    <p:nvPicPr>
                      <p:cNvPr id="9114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514600"/>
                        <a:ext cx="3513137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To Be Selective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416800" cy="3163887"/>
          </a:xfrm>
        </p:spPr>
        <p:txBody>
          <a:bodyPr/>
          <a:lstStyle/>
          <a:p>
            <a:pPr>
              <a:defRPr/>
            </a:pPr>
            <a:r>
              <a:rPr lang="en-US" dirty="0"/>
              <a:t>Start with the general idea.</a:t>
            </a:r>
          </a:p>
          <a:p>
            <a:pPr>
              <a:defRPr/>
            </a:pPr>
            <a:r>
              <a:rPr lang="en-US" dirty="0"/>
              <a:t>Then focus on the details.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Tips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2875" cy="4876800"/>
          </a:xfrm>
        </p:spPr>
        <p:txBody>
          <a:bodyPr/>
          <a:lstStyle/>
          <a:p>
            <a:pPr>
              <a:defRPr/>
            </a:pPr>
            <a:r>
              <a:rPr lang="en-US"/>
              <a:t>Develop a positive attitude.  Convince yourself that the speaker has something valuable to say.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19425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The Essence of Genius is Knowing What to Overlook.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114800" y="28956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 dirty="0">
                <a:latin typeface="Arial" charset="0"/>
              </a:rPr>
              <a:t>William James</a:t>
            </a:r>
            <a:endParaRPr lang="en-US" alt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33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To Get the General Idea: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dirty="0"/>
              <a:t>Survey the chapter.</a:t>
            </a:r>
          </a:p>
          <a:p>
            <a:pPr>
              <a:defRPr/>
            </a:pPr>
            <a:r>
              <a:rPr lang="en-US" dirty="0"/>
              <a:t>Listen for the main points in the lecture.</a:t>
            </a:r>
          </a:p>
          <a:p>
            <a:pPr>
              <a:defRPr/>
            </a:pPr>
            <a:r>
              <a:rPr lang="en-US" dirty="0"/>
              <a:t>Mark 20% of the text.</a:t>
            </a:r>
          </a:p>
          <a:p>
            <a:pPr>
              <a:defRPr/>
            </a:pPr>
            <a:r>
              <a:rPr lang="en-US" dirty="0"/>
              <a:t>In your personal life, focus on your priorities. 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4953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Be a Genius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4278</TotalTime>
  <Words>1383</Words>
  <Application>Microsoft Office PowerPoint</Application>
  <PresentationFormat>On-screen Show (4:3)</PresentationFormat>
  <Paragraphs>306</Paragraphs>
  <Slides>91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9" baseType="lpstr">
      <vt:lpstr>Arial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Taking Notes, Writing and Speaking</vt:lpstr>
      <vt:lpstr>These Are Related:</vt:lpstr>
      <vt:lpstr>Why take notes?</vt:lpstr>
      <vt:lpstr>Why take notes?  To remember</vt:lpstr>
      <vt:lpstr>Be an active learner to remember as much as possible. </vt:lpstr>
      <vt:lpstr>Over 50% of what we hear is lost in the first 20 minutes to an hour.</vt:lpstr>
      <vt:lpstr>PowerPoint Presentation</vt:lpstr>
      <vt:lpstr>Tips for taking notes</vt:lpstr>
      <vt:lpstr>Tips</vt:lpstr>
      <vt:lpstr>Tips</vt:lpstr>
      <vt:lpstr>Hearing is done with the ears.</vt:lpstr>
      <vt:lpstr>Listening is done with the mind.</vt:lpstr>
      <vt:lpstr>Tips</vt:lpstr>
      <vt:lpstr>Tips</vt:lpstr>
      <vt:lpstr>Be open to different viewpoints and new ideas.</vt:lpstr>
      <vt:lpstr>Prepare for note taking.</vt:lpstr>
      <vt:lpstr>Have the proper materials.</vt:lpstr>
      <vt:lpstr>Review the calendar and syllabus</vt:lpstr>
      <vt:lpstr>Read the text</vt:lpstr>
      <vt:lpstr>   What to write down</vt:lpstr>
      <vt:lpstr>Signal words point the way. </vt:lpstr>
      <vt:lpstr>Example Words</vt:lpstr>
      <vt:lpstr>Addition Words</vt:lpstr>
      <vt:lpstr>Enumeration Words</vt:lpstr>
      <vt:lpstr>Time Words</vt:lpstr>
      <vt:lpstr>Cause and Effect Words</vt:lpstr>
      <vt:lpstr>Definition Words</vt:lpstr>
      <vt:lpstr>Swivel Words</vt:lpstr>
      <vt:lpstr>Compare and Contrast</vt:lpstr>
      <vt:lpstr>Summary Words</vt:lpstr>
      <vt:lpstr>Test Words</vt:lpstr>
      <vt:lpstr>Nonverbal Signals</vt:lpstr>
      <vt:lpstr>Note Taking Systems</vt:lpstr>
      <vt:lpstr>The Cornell Format</vt:lpstr>
      <vt:lpstr>Practice: Taking Notes in the Cornell Format</vt:lpstr>
      <vt:lpstr>Create a Mind Map</vt:lpstr>
      <vt:lpstr>Taking Notes in Math</vt:lpstr>
      <vt:lpstr>Three Column Note-Taking Method</vt:lpstr>
      <vt:lpstr>Practice: Taking Notes with a Mind Map.</vt:lpstr>
      <vt:lpstr>Research notes</vt:lpstr>
      <vt:lpstr>Review Your Notes</vt:lpstr>
      <vt:lpstr>Remember that it is most effective to review within 20 minutes.</vt:lpstr>
      <vt:lpstr>How to Review</vt:lpstr>
      <vt:lpstr>Highlight or underline the main points.  Fill in missing details.</vt:lpstr>
      <vt:lpstr>If using the Cornell Format, use the recall column to test yourself.  </vt:lpstr>
      <vt:lpstr>Group Activity: A Case Study </vt:lpstr>
      <vt:lpstr>Assignment:  Note Taking Checklist  Evaluate Your Note Taking Skills</vt:lpstr>
      <vt:lpstr>PowerPoint Presentation</vt:lpstr>
      <vt:lpstr>Power Writing</vt:lpstr>
      <vt:lpstr>Prepare</vt:lpstr>
      <vt:lpstr>Plan Your Time</vt:lpstr>
      <vt:lpstr>Professors have heard all the excuses!</vt:lpstr>
      <vt:lpstr>Find a Space and Time</vt:lpstr>
      <vt:lpstr>Choose a General Topic</vt:lpstr>
      <vt:lpstr>Gather Information</vt:lpstr>
      <vt:lpstr>Write a Thesis Statement</vt:lpstr>
      <vt:lpstr>Organize</vt:lpstr>
      <vt:lpstr>Write</vt:lpstr>
      <vt:lpstr>Get Started</vt:lpstr>
      <vt:lpstr>Exercise: Free Writing</vt:lpstr>
      <vt:lpstr>Writing a paper is like climbing a mountain.  What small steps can you take to get started?</vt:lpstr>
      <vt:lpstr>Save Your Work</vt:lpstr>
      <vt:lpstr>The Introduction</vt:lpstr>
      <vt:lpstr>The Body of the Paper</vt:lpstr>
      <vt:lpstr>Beware of Plagiarism</vt:lpstr>
      <vt:lpstr>Avoid Plagiarism by:</vt:lpstr>
      <vt:lpstr>Write a Conclusion</vt:lpstr>
      <vt:lpstr>Include References</vt:lpstr>
      <vt:lpstr>Use an Appropriate Style</vt:lpstr>
      <vt:lpstr>Example of APA Style:  Fralick, M.  College and career success, eighth ed.,  Dubuque: Kendall/Hunt Publishing Company, 2018, p. 99.</vt:lpstr>
      <vt:lpstr>Write your first draft and put it away for awhile.  Why?</vt:lpstr>
      <vt:lpstr>Edit and Revise</vt:lpstr>
      <vt:lpstr>Biased Language Examples</vt:lpstr>
      <vt:lpstr>Prepare the Final Copy</vt:lpstr>
      <vt:lpstr>The Bibliography or Works Cited</vt:lpstr>
      <vt:lpstr>Term Paper Exercise</vt:lpstr>
      <vt:lpstr>Making An Oral Presentation</vt:lpstr>
      <vt:lpstr>Relax!</vt:lpstr>
      <vt:lpstr>Some Relaxation Techniques</vt:lpstr>
      <vt:lpstr>Parts of a Speech</vt:lpstr>
      <vt:lpstr>Making a Speech</vt:lpstr>
      <vt:lpstr>Make a Speech</vt:lpstr>
      <vt:lpstr>The College Success Web site has many resources on making a speech:</vt:lpstr>
      <vt:lpstr>Keys to Success: Be Selective</vt:lpstr>
      <vt:lpstr>How to be selective?</vt:lpstr>
      <vt:lpstr>If you focus on the details first, you will get lost.  </vt:lpstr>
      <vt:lpstr>Grouping the details under general ideas will help you to remember them.  </vt:lpstr>
      <vt:lpstr>It’s Like Putting a Puzzle Together</vt:lpstr>
      <vt:lpstr>To Be Selective</vt:lpstr>
      <vt:lpstr>The Essence of Genius is Knowing What to Overlook.</vt:lpstr>
      <vt:lpstr>To Get the General Idea: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19</cp:revision>
  <dcterms:created xsi:type="dcterms:W3CDTF">2013-11-22T20:11:44Z</dcterms:created>
  <dcterms:modified xsi:type="dcterms:W3CDTF">2017-12-17T19:05:59Z</dcterms:modified>
</cp:coreProperties>
</file>